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77" r:id="rId2"/>
    <p:sldId id="279" r:id="rId3"/>
    <p:sldId id="278" r:id="rId4"/>
  </p:sldIdLst>
  <p:sldSz cx="9144000" cy="6858000" type="screen4x3"/>
  <p:notesSz cx="6797675" cy="987425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notesView">
  <p:normalViewPr>
    <p:restoredLeft sz="15620"/>
    <p:restoredTop sz="51544" autoAdjust="0"/>
  </p:normalViewPr>
  <p:slideViewPr>
    <p:cSldViewPr>
      <p:cViewPr>
        <p:scale>
          <a:sx n="62" d="100"/>
          <a:sy n="62" d="100"/>
        </p:scale>
        <p:origin x="-3072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2" d="100"/>
          <a:sy n="82" d="100"/>
        </p:scale>
        <p:origin x="-3954" y="-84"/>
      </p:cViewPr>
      <p:guideLst>
        <p:guide orient="horz" pos="3110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70BD794D-87DE-4E4C-A10C-AA87867988A8}" type="datetimeFigureOut">
              <a:rPr lang="en-US"/>
              <a:pPr>
                <a:defRPr/>
              </a:pPr>
              <a:t>3/18/2011</a:t>
            </a:fld>
            <a:endParaRPr lang="es-ES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31863" y="741363"/>
            <a:ext cx="4935537" cy="3702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689475"/>
            <a:ext cx="5438775" cy="4443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7895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37895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73330E80-316F-4F47-BE0B-C73F9EBAE378}" type="slidenum">
              <a:rPr lang="en-US"/>
              <a:pPr>
                <a:defRPr/>
              </a:pPr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0212818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30275" y="741363"/>
            <a:ext cx="4935538" cy="3702050"/>
          </a:xfrm>
          <a:ln/>
        </p:spPr>
      </p:sp>
      <p:sp>
        <p:nvSpPr>
          <p:cNvPr id="15362" name="Rectangle 3"/>
          <p:cNvSpPr>
            <a:spLocks noGrp="1"/>
          </p:cNvSpPr>
          <p:nvPr>
            <p:ph type="body" idx="1"/>
          </p:nvPr>
        </p:nvSpPr>
        <p:spPr>
          <a:xfrm>
            <a:off x="906463" y="4689475"/>
            <a:ext cx="4984750" cy="4443413"/>
          </a:xfrm>
          <a:noFill/>
          <a:ln/>
        </p:spPr>
        <p:txBody>
          <a:bodyPr/>
          <a:lstStyle/>
          <a:p>
            <a:endParaRPr lang="en-CA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50565" y="472629"/>
            <a:ext cx="4935538" cy="3702050"/>
          </a:xfrm>
          <a:ln/>
        </p:spPr>
      </p:sp>
      <p:sp>
        <p:nvSpPr>
          <p:cNvPr id="17410" name="Rectangle 3"/>
          <p:cNvSpPr>
            <a:spLocks noGrp="1"/>
          </p:cNvSpPr>
          <p:nvPr>
            <p:ph type="body" idx="1"/>
          </p:nvPr>
        </p:nvSpPr>
        <p:spPr>
          <a:xfrm>
            <a:off x="950565" y="4361061"/>
            <a:ext cx="4984750" cy="4443413"/>
          </a:xfrm>
          <a:noFill/>
          <a:ln/>
        </p:spPr>
        <p:txBody>
          <a:bodyPr/>
          <a:lstStyle/>
          <a:p>
            <a:r>
              <a:rPr lang="es-ES" dirty="0" smtClean="0"/>
              <a:t>Presente la sesión con los siguientes puntos clave:</a:t>
            </a:r>
          </a:p>
          <a:p>
            <a:r>
              <a:rPr lang="es-ES" dirty="0" smtClean="0"/>
              <a:t>- No hay ni un solo UNCT en el mundo que aplique perfectamente un EBDH en su proceso del MANUD. Los UNCTs tienen que ser oportunistas y estratégicos acerca de dónde y cuándo aplicar el EBDH, y la práctica es muy variable.</a:t>
            </a:r>
          </a:p>
          <a:p>
            <a:r>
              <a:rPr lang="es-ES" dirty="0" smtClean="0"/>
              <a:t>- En este debate queremos destacar los tiempos y lugares en los que sí aplicaron los elementos del EBDH, como apoyo que nos ayude a medir qué tan bien pensamos que estamos haciendo.</a:t>
            </a:r>
          </a:p>
          <a:p>
            <a:r>
              <a:rPr lang="es-ES" dirty="0" smtClean="0"/>
              <a:t> </a:t>
            </a:r>
          </a:p>
          <a:p>
            <a:r>
              <a:rPr lang="es-ES" dirty="0" smtClean="0"/>
              <a:t>En la sesión plenaria, pedir a los participantes que relaten, brevemente, cuándo y cómo han aplicado un EBDH en el actual proceso del MANUD; situación y socios involucrados.</a:t>
            </a:r>
          </a:p>
          <a:p>
            <a:r>
              <a:rPr lang="es-ES" dirty="0" smtClean="0"/>
              <a:t>Si lo desea, investigue sobre elementos diferentes tales como: CCA u otro ejercicio de análisis del país; trabajo del grupo temático; trabajo en los comités dirigidos por el gobierno; preparativos del MANUD;  seguimiento y proceso de presentación de informes relativos al MANUD, etc</a:t>
            </a:r>
          </a:p>
          <a:p>
            <a:r>
              <a:rPr lang="es-ES" dirty="0" smtClean="0"/>
              <a:t>- Tome nota de todos los puntos en el rotafolio y resuma las principales aplicaciones</a:t>
            </a:r>
          </a:p>
          <a:p>
            <a:r>
              <a:rPr lang="es-ES" dirty="0" smtClean="0"/>
              <a:t>- Pida a los participantes si ven algún patrón en el uso del EBDH</a:t>
            </a:r>
          </a:p>
          <a:p>
            <a:endParaRPr lang="es-ES" dirty="0" smtClean="0"/>
          </a:p>
          <a:p>
            <a:r>
              <a:rPr lang="es-ES" dirty="0" smtClean="0"/>
              <a:t>Informar a los participantes que la sesión de "próximos pasos" del día 3 les permitirá planificar por qué medios y formas se fortalecerá su aplicación del EBDH</a:t>
            </a:r>
          </a:p>
          <a:p>
            <a:pPr eaLnBrk="1" hangingPunct="1"/>
            <a:endParaRPr lang="es-E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018298-3342-410F-891F-7FC2BC76BD8D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D87F4D-78E8-4144-9734-5B690C1A1B6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584083-709C-4C3B-8E36-C664EE22E29F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97DCA4-380B-4C21-A1FC-7150A716C95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F6D274-6B37-4873-BD28-7D4721F7832C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6016AF-C85E-4D3A-98A1-CDEB9872D2E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2F067E-0E41-4FAD-BD31-5ED8A0D6830A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B1048F-30C7-4B6D-9285-87C53B1B37C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8397C6-B058-4369-98A6-5B0E8ED6B489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B4735C-6262-45C2-8C45-19136E4DA57F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2E4107-5327-4404-9283-B06AE3022362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C0BE94-3C6F-424C-AB9F-2802EB3CCAA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978CE6-8087-4A06-A5D6-1B97A0462153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DD51A8-4117-4973-9035-4ED70764A9D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4B4428-A03B-4114-8438-8DCCBD04DA58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4B8DEC-0882-4673-B828-DC3195024529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E:\My Pictures\UN Logos\logoneg_pantone660-no-frame.jpg"/>
          <p:cNvPicPr>
            <a:picLocks noChangeAspect="1" noChangeArrowheads="1"/>
          </p:cNvPicPr>
          <p:nvPr userDrawn="1"/>
        </p:nvPicPr>
        <p:blipFill rotWithShape="1">
          <a:blip r:embed="rId2" cstate="print">
            <a:duotone>
              <a:schemeClr val="bg2">
                <a:shade val="45000"/>
                <a:satMod val="135000"/>
              </a:schemeClr>
              <a:prstClr val="white"/>
            </a:duotone>
            <a:extLst/>
          </a:blip>
          <a:srcRect l="43602" b="25123"/>
          <a:stretch/>
        </p:blipFill>
        <p:spPr bwMode="auto">
          <a:xfrm>
            <a:off x="0" y="1997825"/>
            <a:ext cx="4384035" cy="4846612"/>
          </a:xfrm>
          <a:prstGeom prst="rect">
            <a:avLst/>
          </a:prstGeom>
          <a:noFill/>
          <a:extLst/>
        </p:spPr>
      </p:pic>
      <p:pic>
        <p:nvPicPr>
          <p:cNvPr id="3" name="Picture 4" descr="E:\My Pictures\UN Logos\Copy of Logo_UNSSC_pantone_660.jpg"/>
          <p:cNvPicPr>
            <a:picLocks noChangeAspect="1" noChangeArrowheads="1"/>
          </p:cNvPicPr>
          <p:nvPr userDrawn="1"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79388" y="188913"/>
            <a:ext cx="1152525" cy="1152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B351F3-4079-42A3-A1F0-A9AD465D7790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B7B0D5-FE55-4BE4-AE16-5226ABD5ADC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6D3E5-BD8F-4F6C-8BA0-9B3964640580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745C42-FBA4-4A2A-A2FF-1A6F3C1782E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383CD5-DA7C-4874-A4FF-7CB3E4FEA126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331F00-5FCE-48F8-B09C-7B4086078C4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GB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CB92089-644F-49F8-9C2F-40847E7397B8}" type="datetimeFigureOut">
              <a:rPr lang="en-GB"/>
              <a:pPr>
                <a:defRPr/>
              </a:pPr>
              <a:t>18/03/2011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5A3E1BC-DC1D-4214-8B8E-7095F983D37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60" r:id="rId7"/>
    <p:sldLayoutId id="2147483653" r:id="rId8"/>
    <p:sldLayoutId id="2147483652" r:id="rId9"/>
    <p:sldLayoutId id="2147483651" r:id="rId10"/>
    <p:sldLayoutId id="214748365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4"/>
          <p:cNvSpPr>
            <a:spLocks noGrp="1" noChangeArrowheads="1"/>
          </p:cNvSpPr>
          <p:nvPr>
            <p:ph type="ctrTitle" idx="4294967295"/>
          </p:nvPr>
        </p:nvSpPr>
        <p:spPr>
          <a:xfrm>
            <a:off x="685800" y="1295400"/>
            <a:ext cx="7772400" cy="2305050"/>
          </a:xfrm>
        </p:spPr>
        <p:txBody>
          <a:bodyPr/>
          <a:lstStyle/>
          <a:p>
            <a:pPr eaLnBrk="1" hangingPunct="1">
              <a:defRPr/>
            </a:pPr>
            <a:r>
              <a:rPr lang="es-ES" b="1" dirty="0" smtClean="0"/>
              <a:t>Concienciaci</a:t>
            </a:r>
            <a:r>
              <a:rPr lang="es-ES" b="1" dirty="0"/>
              <a:t>ó</a:t>
            </a:r>
            <a:r>
              <a:rPr lang="es-ES" b="1" dirty="0" smtClean="0"/>
              <a:t>n</a:t>
            </a:r>
            <a:endParaRPr lang="es-ES" dirty="0" smtClean="0"/>
          </a:p>
        </p:txBody>
      </p:sp>
      <p:sp>
        <p:nvSpPr>
          <p:cNvPr id="14338" name="Rectangle 5"/>
          <p:cNvSpPr>
            <a:spLocks noGrp="1" noChangeArrowheads="1"/>
          </p:cNvSpPr>
          <p:nvPr>
            <p:ph type="subTitle" idx="4294967295"/>
          </p:nvPr>
        </p:nvSpPr>
        <p:spPr>
          <a:xfrm>
            <a:off x="1182688" y="4030663"/>
            <a:ext cx="6778625" cy="1927225"/>
          </a:xfrm>
        </p:spPr>
        <p:txBody>
          <a:bodyPr/>
          <a:lstStyle/>
          <a:p>
            <a:pPr marL="0" indent="0" algn="ctr" eaLnBrk="1" hangingPunct="1">
              <a:lnSpc>
                <a:spcPct val="90000"/>
              </a:lnSpc>
              <a:buFont typeface="Arial" charset="0"/>
              <a:buNone/>
            </a:pPr>
            <a:r>
              <a:rPr lang="es-ES" sz="2000" b="1" dirty="0" smtClean="0"/>
              <a:t>Finalidad</a:t>
            </a:r>
          </a:p>
          <a:p>
            <a:pPr marL="0" indent="0" algn="ctr" eaLnBrk="1" hangingPunct="1">
              <a:lnSpc>
                <a:spcPct val="90000"/>
              </a:lnSpc>
              <a:buFont typeface="Arial" charset="0"/>
              <a:buNone/>
            </a:pPr>
            <a:r>
              <a:rPr lang="es-ES" sz="2000" dirty="0" smtClean="0"/>
              <a:t>Reflexionar sobre la calidad de la aplicación del EBDH al actual ciclo del MANUD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/>
          </p:cNvSpPr>
          <p:nvPr/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es-ES" sz="4000" b="1" dirty="0" smtClean="0"/>
              <a:t>Objetivos de la sesión</a:t>
            </a:r>
            <a:endParaRPr lang="es-ES" sz="4000" b="1" dirty="0" smtClean="0"/>
          </a:p>
        </p:txBody>
      </p:sp>
      <p:sp>
        <p:nvSpPr>
          <p:cNvPr id="3" name="Rectangle 5"/>
          <p:cNvSpPr txBox="1">
            <a:spLocks noChangeArrowheads="1"/>
          </p:cNvSpPr>
          <p:nvPr/>
        </p:nvSpPr>
        <p:spPr bwMode="auto">
          <a:xfrm>
            <a:off x="1155264" y="2780928"/>
            <a:ext cx="6778625" cy="1927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 eaLnBrk="1" hangingPunct="1">
              <a:lnSpc>
                <a:spcPct val="90000"/>
              </a:lnSpc>
              <a:buFont typeface="Arial" charset="0"/>
              <a:buNone/>
            </a:pPr>
            <a:r>
              <a:rPr lang="es-ES" sz="2800" dirty="0" smtClean="0"/>
              <a:t>Reflexionar sobre la calidad de la aplicación del EBDH al actual ciclo del MANUD</a:t>
            </a:r>
            <a:endParaRPr lang="es-ES" sz="2800" dirty="0" smtClean="0"/>
          </a:p>
        </p:txBody>
      </p:sp>
    </p:spTree>
    <p:extLst>
      <p:ext uri="{BB962C8B-B14F-4D97-AF65-F5344CB8AC3E}">
        <p14:creationId xmlns:p14="http://schemas.microsoft.com/office/powerpoint/2010/main" val="12801998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s-ES" b="1" smtClean="0"/>
              <a:t>Reflexión</a:t>
            </a:r>
          </a:p>
        </p:txBody>
      </p:sp>
      <p:sp>
        <p:nvSpPr>
          <p:cNvPr id="16386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84213" y="2205038"/>
            <a:ext cx="7772400" cy="2808287"/>
          </a:xfrm>
        </p:spPr>
        <p:txBody>
          <a:bodyPr/>
          <a:lstStyle/>
          <a:p>
            <a:pPr>
              <a:lnSpc>
                <a:spcPct val="120000"/>
              </a:lnSpc>
              <a:spcBef>
                <a:spcPts val="600"/>
              </a:spcBef>
            </a:pPr>
            <a:r>
              <a:rPr lang="es-ES" b="1" dirty="0" smtClean="0"/>
              <a:t>¿Cómo estamos </a:t>
            </a:r>
            <a:r>
              <a:rPr lang="es-ES" b="1" dirty="0" smtClean="0"/>
              <a:t>aplicando </a:t>
            </a:r>
            <a:r>
              <a:rPr lang="es-ES" b="1" dirty="0" smtClean="0"/>
              <a:t>el </a:t>
            </a:r>
            <a:r>
              <a:rPr lang="es-ES" b="1" dirty="0" smtClean="0"/>
              <a:t>EBDH en nuestro actual trabajo de programación?</a:t>
            </a:r>
            <a:endParaRPr lang="es-E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137</Words>
  <Application>Microsoft Office PowerPoint</Application>
  <PresentationFormat>On-screen Show (4:3)</PresentationFormat>
  <Paragraphs>17</Paragraphs>
  <Slides>3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Concienciación</vt:lpstr>
      <vt:lpstr>PowerPoint Presentation</vt:lpstr>
      <vt:lpstr>Reflexión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Miguel Panadero</dc:creator>
  <cp:lastModifiedBy>Adriana Jacinto</cp:lastModifiedBy>
  <cp:revision>11</cp:revision>
  <dcterms:created xsi:type="dcterms:W3CDTF">2011-03-08T14:42:32Z</dcterms:created>
  <dcterms:modified xsi:type="dcterms:W3CDTF">2011-03-18T09:23:51Z</dcterms:modified>
</cp:coreProperties>
</file>

<file path=docProps/thumbnail.jpeg>
</file>